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9" r:id="rId3"/>
    <p:sldId id="326" r:id="rId4"/>
    <p:sldId id="323" r:id="rId5"/>
    <p:sldId id="310" r:id="rId6"/>
    <p:sldId id="336" r:id="rId7"/>
    <p:sldId id="337" r:id="rId8"/>
    <p:sldId id="338" r:id="rId9"/>
    <p:sldId id="314" r:id="rId10"/>
    <p:sldId id="327" r:id="rId11"/>
    <p:sldId id="316" r:id="rId12"/>
    <p:sldId id="335"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60"/>
  </p:normalViewPr>
  <p:slideViewPr>
    <p:cSldViewPr snapToGrid="0">
      <p:cViewPr varScale="1">
        <p:scale>
          <a:sx n="85" d="100"/>
          <a:sy n="85" d="100"/>
        </p:scale>
        <p:origin x="619"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Foetal (heart) monitor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18.2  Maintaining Gynaecology and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bstetrics equipment </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18.2.3  Foetal Heart Monitor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811301" y="1572801"/>
            <a:ext cx="3962297" cy="4175951"/>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endParaRPr lang="en-GB" sz="1600" dirty="0">
              <a:latin typeface="+mj-lt"/>
              <a:ea typeface="Calibri" panose="020F0502020204030204" pitchFamily="34" charset="0"/>
              <a:cs typeface="Times New Roman" panose="02020603050405020304" pitchFamily="18" charset="0"/>
            </a:endParaRP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troubleshooting </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identifying </a:t>
            </a:r>
            <a:r>
              <a:rPr lang="en-GB" sz="1600" dirty="0">
                <a:latin typeface="+mj-lt"/>
                <a:ea typeface="Calibri" panose="020F0502020204030204" pitchFamily="34" charset="0"/>
                <a:cs typeface="Times New Roman" panose="02020603050405020304" pitchFamily="18" charset="0"/>
              </a:rPr>
              <a:t>common faults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replacing </a:t>
            </a:r>
            <a:r>
              <a:rPr lang="en-GB" sz="1600" dirty="0">
                <a:latin typeface="+mj-lt"/>
                <a:ea typeface="Calibri" panose="020F0502020204030204" pitchFamily="34" charset="0"/>
                <a:cs typeface="Times New Roman" panose="02020603050405020304" pitchFamily="18" charset="0"/>
              </a:rPr>
              <a:t>components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rectifying </a:t>
            </a:r>
            <a:r>
              <a:rPr lang="en-GB" sz="1600" dirty="0">
                <a:latin typeface="+mj-lt"/>
                <a:ea typeface="Calibri" panose="020F0502020204030204" pitchFamily="34" charset="0"/>
                <a:cs typeface="Times New Roman" panose="02020603050405020304" pitchFamily="18" charset="0"/>
              </a:rPr>
              <a:t>faults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safety </a:t>
            </a:r>
            <a:r>
              <a:rPr lang="en-GB" dirty="0">
                <a:latin typeface="+mj-lt"/>
                <a:ea typeface="Calibri" panose="020F0502020204030204" pitchFamily="34" charset="0"/>
                <a:cs typeface="Times New Roman" panose="02020603050405020304" pitchFamily="18" charset="0"/>
              </a:rPr>
              <a:t>considerations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user </a:t>
            </a:r>
            <a:r>
              <a:rPr lang="en-GB" sz="1600" dirty="0">
                <a:latin typeface="+mj-lt"/>
                <a:ea typeface="Calibri" panose="020F0502020204030204" pitchFamily="34" charset="0"/>
                <a:cs typeface="Times New Roman" panose="02020603050405020304" pitchFamily="18" charset="0"/>
              </a:rPr>
              <a:t>and patient safety </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electrical safety</a:t>
            </a:r>
            <a:endParaRPr lang="en-GB" sz="1600" dirty="0">
              <a:latin typeface="+mj-lt"/>
              <a:ea typeface="Calibri" panose="020F0502020204030204" pitchFamily="34" charset="0"/>
              <a:cs typeface="Times New Roman" panose="02020603050405020304" pitchFamily="18" charset="0"/>
            </a:endParaRPr>
          </a:p>
        </p:txBody>
      </p:sp>
      <p:pic>
        <p:nvPicPr>
          <p:cNvPr id="7" name="Afbeelding 6"/>
          <p:cNvPicPr>
            <a:picLocks noChangeAspect="1"/>
          </p:cNvPicPr>
          <p:nvPr/>
        </p:nvPicPr>
        <p:blipFill>
          <a:blip r:embed="rId2"/>
          <a:stretch>
            <a:fillRect/>
          </a:stretch>
        </p:blipFill>
        <p:spPr>
          <a:xfrm>
            <a:off x="5853112" y="1592935"/>
            <a:ext cx="4527021" cy="3012527"/>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User Error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4" name="Rechthoek 3"/>
          <p:cNvSpPr/>
          <p:nvPr/>
        </p:nvSpPr>
        <p:spPr>
          <a:xfrm>
            <a:off x="412130" y="1436256"/>
            <a:ext cx="5827305" cy="4801314"/>
          </a:xfrm>
          <a:prstGeom prst="rect">
            <a:avLst/>
          </a:prstGeom>
        </p:spPr>
        <p:txBody>
          <a:bodyPr wrap="square">
            <a:spAutoFit/>
          </a:bodyPr>
          <a:lstStyle/>
          <a:p>
            <a:pPr lvl="0"/>
            <a:r>
              <a:rPr lang="en-GB" b="1" dirty="0">
                <a:solidFill>
                  <a:srgbClr val="7030A0"/>
                </a:solidFill>
                <a:latin typeface="Calibri Light" panose="020F0302020204030204"/>
              </a:rPr>
              <a:t>User errors </a:t>
            </a:r>
            <a:r>
              <a:rPr lang="en-GB" dirty="0">
                <a:solidFill>
                  <a:srgbClr val="000000"/>
                </a:solidFill>
                <a:latin typeface="Calibri Light" panose="020F0302020204030204"/>
              </a:rPr>
              <a:t>are common with fetal </a:t>
            </a:r>
            <a:r>
              <a:rPr lang="en-GB" dirty="0" smtClean="0">
                <a:solidFill>
                  <a:srgbClr val="000000"/>
                </a:solidFill>
                <a:latin typeface="Calibri Light" panose="020F0302020204030204"/>
              </a:rPr>
              <a:t>monitoring, e.g. </a:t>
            </a:r>
          </a:p>
          <a:p>
            <a:pPr marL="358775" lvl="1" indent="-269875">
              <a:buFont typeface="Arial" panose="020B0604020202020204" pitchFamily="34" charset="0"/>
              <a:buChar char="•"/>
            </a:pPr>
            <a:r>
              <a:rPr lang="en-GB" b="1" dirty="0" smtClean="0">
                <a:solidFill>
                  <a:srgbClr val="7030A0"/>
                </a:solidFill>
                <a:latin typeface="Calibri Light" panose="020F0302020204030204"/>
              </a:rPr>
              <a:t>Incorrect </a:t>
            </a:r>
            <a:r>
              <a:rPr lang="en-GB" b="1" dirty="0">
                <a:solidFill>
                  <a:srgbClr val="7030A0"/>
                </a:solidFill>
                <a:latin typeface="Calibri Light" panose="020F0302020204030204"/>
              </a:rPr>
              <a:t>connections </a:t>
            </a:r>
            <a:r>
              <a:rPr lang="en-GB" dirty="0">
                <a:solidFill>
                  <a:srgbClr val="000000"/>
                </a:solidFill>
                <a:latin typeface="Calibri Light" panose="020F0302020204030204"/>
              </a:rPr>
              <a:t>of the </a:t>
            </a:r>
            <a:r>
              <a:rPr lang="en-GB" dirty="0" smtClean="0">
                <a:solidFill>
                  <a:srgbClr val="000000"/>
                </a:solidFill>
                <a:latin typeface="Calibri Light" panose="020F0302020204030204"/>
              </a:rPr>
              <a:t>transducers</a:t>
            </a:r>
          </a:p>
          <a:p>
            <a:pPr marL="358775" lvl="1" indent="-269875">
              <a:buFont typeface="Arial" panose="020B0604020202020204" pitchFamily="34" charset="0"/>
              <a:buChar char="•"/>
            </a:pPr>
            <a:r>
              <a:rPr lang="en-GB" b="1" dirty="0">
                <a:solidFill>
                  <a:srgbClr val="7030A0"/>
                </a:solidFill>
                <a:latin typeface="Calibri Light" panose="020F0302020204030204"/>
              </a:rPr>
              <a:t>I</a:t>
            </a:r>
            <a:r>
              <a:rPr lang="en-GB" b="1" dirty="0" smtClean="0">
                <a:solidFill>
                  <a:srgbClr val="7030A0"/>
                </a:solidFill>
                <a:latin typeface="Calibri Light" panose="020F0302020204030204"/>
              </a:rPr>
              <a:t>ncorrect </a:t>
            </a:r>
            <a:r>
              <a:rPr lang="en-GB" b="1" dirty="0">
                <a:solidFill>
                  <a:srgbClr val="7030A0"/>
                </a:solidFill>
                <a:latin typeface="Calibri Light" panose="020F0302020204030204"/>
              </a:rPr>
              <a:t>loading of the </a:t>
            </a:r>
            <a:r>
              <a:rPr lang="en-GB" b="1" dirty="0" smtClean="0">
                <a:solidFill>
                  <a:srgbClr val="7030A0"/>
                </a:solidFill>
                <a:latin typeface="Calibri Light" panose="020F0302020204030204"/>
              </a:rPr>
              <a:t>paper </a:t>
            </a:r>
            <a:r>
              <a:rPr lang="en-GB" dirty="0">
                <a:solidFill>
                  <a:srgbClr val="000000"/>
                </a:solidFill>
                <a:latin typeface="Calibri Light" panose="020F0302020204030204"/>
              </a:rPr>
              <a:t>or </a:t>
            </a:r>
            <a:r>
              <a:rPr lang="en-GB" dirty="0" smtClean="0">
                <a:solidFill>
                  <a:srgbClr val="000000"/>
                </a:solidFill>
                <a:latin typeface="Calibri Light" panose="020F0302020204030204"/>
              </a:rPr>
              <a:t>loading </a:t>
            </a:r>
            <a:r>
              <a:rPr lang="en-GB" dirty="0">
                <a:solidFill>
                  <a:srgbClr val="000000"/>
                </a:solidFill>
                <a:latin typeface="Calibri Light" panose="020F0302020204030204"/>
              </a:rPr>
              <a:t>of the wrong </a:t>
            </a:r>
            <a:r>
              <a:rPr lang="en-GB" dirty="0" smtClean="0">
                <a:solidFill>
                  <a:srgbClr val="000000"/>
                </a:solidFill>
                <a:latin typeface="Calibri Light" panose="020F0302020204030204"/>
              </a:rPr>
              <a:t>paper</a:t>
            </a:r>
          </a:p>
          <a:p>
            <a:pPr marL="358775" lvl="1" indent="-269875">
              <a:buFont typeface="Arial" panose="020B0604020202020204" pitchFamily="34" charset="0"/>
              <a:buChar char="•"/>
            </a:pPr>
            <a:r>
              <a:rPr lang="en-GB" b="1" dirty="0">
                <a:solidFill>
                  <a:srgbClr val="7030A0"/>
                </a:solidFill>
                <a:latin typeface="Calibri Light" panose="020F0302020204030204"/>
              </a:rPr>
              <a:t>Lack of gel </a:t>
            </a:r>
            <a:r>
              <a:rPr lang="en-GB" dirty="0">
                <a:solidFill>
                  <a:srgbClr val="000000"/>
                </a:solidFill>
                <a:latin typeface="Calibri Light" panose="020F0302020204030204"/>
              </a:rPr>
              <a:t>– gel can dry out over a period of time in long labour monitoring </a:t>
            </a:r>
            <a:r>
              <a:rPr lang="en-GB" dirty="0" smtClean="0">
                <a:solidFill>
                  <a:srgbClr val="000000"/>
                </a:solidFill>
                <a:latin typeface="Calibri Light" panose="020F0302020204030204"/>
              </a:rPr>
              <a:t>sessions;  gels </a:t>
            </a:r>
            <a:r>
              <a:rPr lang="en-GB" dirty="0">
                <a:solidFill>
                  <a:srgbClr val="000000"/>
                </a:solidFill>
                <a:latin typeface="Calibri Light" panose="020F0302020204030204"/>
              </a:rPr>
              <a:t>may flow away from where it’s needed.</a:t>
            </a:r>
          </a:p>
          <a:p>
            <a:pPr marL="358775" lvl="1" indent="-269875">
              <a:buFont typeface="Arial" panose="020B0604020202020204" pitchFamily="34" charset="0"/>
              <a:buChar char="•"/>
            </a:pPr>
            <a:r>
              <a:rPr lang="en-GB" b="1" dirty="0" smtClean="0">
                <a:solidFill>
                  <a:srgbClr val="7030A0"/>
                </a:solidFill>
                <a:latin typeface="Calibri Light" panose="020F0302020204030204"/>
              </a:rPr>
              <a:t>Loose </a:t>
            </a:r>
            <a:r>
              <a:rPr lang="en-GB" b="1" dirty="0">
                <a:solidFill>
                  <a:srgbClr val="7030A0"/>
                </a:solidFill>
                <a:latin typeface="Calibri Light" panose="020F0302020204030204"/>
              </a:rPr>
              <a:t>belt </a:t>
            </a:r>
            <a:r>
              <a:rPr lang="en-GB" dirty="0">
                <a:solidFill>
                  <a:srgbClr val="000000"/>
                </a:solidFill>
                <a:latin typeface="Calibri Light" panose="020F0302020204030204"/>
              </a:rPr>
              <a:t>– it is important to apply enough belt tension to ensure that firm contact with the skin </a:t>
            </a:r>
            <a:r>
              <a:rPr lang="en-GB" dirty="0" smtClean="0">
                <a:solidFill>
                  <a:srgbClr val="000000"/>
                </a:solidFill>
                <a:latin typeface="Calibri Light" panose="020F0302020204030204"/>
              </a:rPr>
              <a:t>is maintained</a:t>
            </a:r>
            <a:r>
              <a:rPr lang="en-GB" dirty="0">
                <a:solidFill>
                  <a:srgbClr val="000000"/>
                </a:solidFill>
                <a:latin typeface="Calibri Light" panose="020F0302020204030204"/>
              </a:rPr>
              <a:t>.</a:t>
            </a:r>
          </a:p>
          <a:p>
            <a:pPr marL="358775" lvl="1" indent="-269875">
              <a:buFont typeface="Arial" panose="020B0604020202020204" pitchFamily="34" charset="0"/>
              <a:buChar char="•"/>
            </a:pPr>
            <a:r>
              <a:rPr lang="en-GB" b="1" dirty="0" smtClean="0">
                <a:solidFill>
                  <a:srgbClr val="7030A0"/>
                </a:solidFill>
                <a:latin typeface="Calibri Light" panose="020F0302020204030204"/>
              </a:rPr>
              <a:t>Transducer </a:t>
            </a:r>
            <a:r>
              <a:rPr lang="en-GB" b="1" dirty="0">
                <a:solidFill>
                  <a:srgbClr val="7030A0"/>
                </a:solidFill>
                <a:latin typeface="Calibri Light" panose="020F0302020204030204"/>
              </a:rPr>
              <a:t>movement </a:t>
            </a:r>
            <a:r>
              <a:rPr lang="en-GB" dirty="0">
                <a:solidFill>
                  <a:srgbClr val="000000"/>
                </a:solidFill>
                <a:latin typeface="Calibri Light" panose="020F0302020204030204"/>
              </a:rPr>
              <a:t>– it may have slipped due to maternal movement, pulling the cable, etc.</a:t>
            </a:r>
          </a:p>
          <a:p>
            <a:pPr marL="358775" lvl="1" indent="-269875">
              <a:buFont typeface="Arial" panose="020B0604020202020204" pitchFamily="34" charset="0"/>
              <a:buChar char="•"/>
            </a:pPr>
            <a:r>
              <a:rPr lang="en-GB" b="1" dirty="0" smtClean="0">
                <a:solidFill>
                  <a:srgbClr val="7030A0"/>
                </a:solidFill>
                <a:latin typeface="Calibri Light" panose="020F0302020204030204"/>
              </a:rPr>
              <a:t>Fetal </a:t>
            </a:r>
            <a:r>
              <a:rPr lang="en-GB" b="1" dirty="0">
                <a:solidFill>
                  <a:srgbClr val="7030A0"/>
                </a:solidFill>
                <a:latin typeface="Calibri Light" panose="020F0302020204030204"/>
              </a:rPr>
              <a:t>movement </a:t>
            </a:r>
            <a:r>
              <a:rPr lang="en-GB" dirty="0">
                <a:solidFill>
                  <a:srgbClr val="000000"/>
                </a:solidFill>
                <a:latin typeface="Calibri Light" panose="020F0302020204030204"/>
              </a:rPr>
              <a:t>– the fetus may have moved out of the ultrasound </a:t>
            </a:r>
            <a:r>
              <a:rPr lang="en-GB" dirty="0" smtClean="0">
                <a:solidFill>
                  <a:srgbClr val="000000"/>
                </a:solidFill>
                <a:latin typeface="Calibri Light" panose="020F0302020204030204"/>
              </a:rPr>
              <a:t>beam</a:t>
            </a:r>
          </a:p>
          <a:p>
            <a:pPr marL="358775" lvl="1" indent="-269875">
              <a:buFont typeface="Arial" panose="020B0604020202020204" pitchFamily="34" charset="0"/>
              <a:buChar char="•"/>
            </a:pPr>
            <a:r>
              <a:rPr lang="en-GB" b="1" dirty="0" smtClean="0">
                <a:solidFill>
                  <a:srgbClr val="7030A0"/>
                </a:solidFill>
                <a:latin typeface="Calibri Light" panose="020F0302020204030204"/>
              </a:rPr>
              <a:t>Poor </a:t>
            </a:r>
            <a:r>
              <a:rPr lang="en-GB" b="1" dirty="0">
                <a:solidFill>
                  <a:srgbClr val="7030A0"/>
                </a:solidFill>
                <a:latin typeface="Calibri Light" panose="020F0302020204030204"/>
              </a:rPr>
              <a:t>transducer positioning</a:t>
            </a:r>
            <a:r>
              <a:rPr lang="en-GB" dirty="0">
                <a:solidFill>
                  <a:srgbClr val="000000"/>
                </a:solidFill>
                <a:latin typeface="Calibri Light" panose="020F0302020204030204"/>
              </a:rPr>
              <a:t>. This is an acquired skill and should include </a:t>
            </a:r>
            <a:r>
              <a:rPr lang="en-GB" b="1" dirty="0">
                <a:solidFill>
                  <a:srgbClr val="7030A0"/>
                </a:solidFill>
                <a:latin typeface="Calibri Light" panose="020F0302020204030204"/>
              </a:rPr>
              <a:t>palpation</a:t>
            </a:r>
            <a:r>
              <a:rPr lang="en-GB" dirty="0">
                <a:solidFill>
                  <a:srgbClr val="7030A0"/>
                </a:solidFill>
                <a:latin typeface="Calibri Light" panose="020F0302020204030204"/>
              </a:rPr>
              <a:t> </a:t>
            </a:r>
            <a:r>
              <a:rPr lang="en-GB" dirty="0">
                <a:solidFill>
                  <a:srgbClr val="000000"/>
                </a:solidFill>
                <a:latin typeface="Calibri Light" panose="020F0302020204030204"/>
              </a:rPr>
              <a:t>of the fetus </a:t>
            </a:r>
            <a:r>
              <a:rPr lang="en-GB" dirty="0" smtClean="0">
                <a:solidFill>
                  <a:srgbClr val="000000"/>
                </a:solidFill>
                <a:latin typeface="Calibri Light" panose="020F0302020204030204"/>
              </a:rPr>
              <a:t>to determine </a:t>
            </a:r>
            <a:r>
              <a:rPr lang="en-GB" dirty="0">
                <a:solidFill>
                  <a:srgbClr val="000000"/>
                </a:solidFill>
                <a:latin typeface="Calibri Light" panose="020F0302020204030204"/>
              </a:rPr>
              <a:t>the best position for the transducer (over the fetal left </a:t>
            </a:r>
            <a:r>
              <a:rPr lang="en-GB" dirty="0" smtClean="0">
                <a:solidFill>
                  <a:srgbClr val="000000"/>
                </a:solidFill>
                <a:latin typeface="Calibri Light" panose="020F0302020204030204"/>
              </a:rPr>
              <a:t>shoulder blade). </a:t>
            </a: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5151" y="1635333"/>
            <a:ext cx="5700764" cy="4263443"/>
          </a:xfrm>
          <a:prstGeom prst="rect">
            <a:avLst/>
          </a:prstGeom>
        </p:spPr>
      </p:pic>
    </p:spTree>
    <p:extLst>
      <p:ext uri="{BB962C8B-B14F-4D97-AF65-F5344CB8AC3E}">
        <p14:creationId xmlns:p14="http://schemas.microsoft.com/office/powerpoint/2010/main" val="128221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8735905" y="1436256"/>
            <a:ext cx="3052504" cy="2573053"/>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Other common faults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3" name="Rechthoek 2"/>
          <p:cNvSpPr/>
          <p:nvPr/>
        </p:nvSpPr>
        <p:spPr>
          <a:xfrm>
            <a:off x="412130" y="2447558"/>
            <a:ext cx="7736418" cy="1477328"/>
          </a:xfrm>
          <a:prstGeom prst="rect">
            <a:avLst/>
          </a:prstGeom>
        </p:spPr>
        <p:txBody>
          <a:bodyPr wrap="square">
            <a:spAutoFit/>
          </a:bodyPr>
          <a:lstStyle/>
          <a:p>
            <a:r>
              <a:rPr lang="en-GB" b="1" dirty="0" smtClean="0">
                <a:solidFill>
                  <a:srgbClr val="7030A0"/>
                </a:solidFill>
                <a:latin typeface="+mj-lt"/>
              </a:rPr>
              <a:t>The </a:t>
            </a:r>
            <a:r>
              <a:rPr lang="en-GB" b="1" dirty="0">
                <a:solidFill>
                  <a:srgbClr val="7030A0"/>
                </a:solidFill>
                <a:latin typeface="+mj-lt"/>
              </a:rPr>
              <a:t>Doppler probe </a:t>
            </a:r>
            <a:r>
              <a:rPr lang="en-GB" dirty="0">
                <a:latin typeface="+mj-lt"/>
              </a:rPr>
              <a:t>is the most sensitive part of both the handheld and bedside devices. When </a:t>
            </a:r>
            <a:r>
              <a:rPr lang="en-GB" dirty="0" smtClean="0">
                <a:latin typeface="+mj-lt"/>
              </a:rPr>
              <a:t>it breaks </a:t>
            </a:r>
            <a:r>
              <a:rPr lang="en-GB" dirty="0">
                <a:latin typeface="+mj-lt"/>
              </a:rPr>
              <a:t>no output is heard, even when a stethoscope </a:t>
            </a:r>
            <a:r>
              <a:rPr lang="en-GB" dirty="0" smtClean="0">
                <a:latin typeface="+mj-lt"/>
              </a:rPr>
              <a:t>indicates </a:t>
            </a:r>
            <a:r>
              <a:rPr lang="en-GB" dirty="0">
                <a:latin typeface="+mj-lt"/>
              </a:rPr>
              <a:t>the presence of a </a:t>
            </a:r>
            <a:r>
              <a:rPr lang="en-GB" dirty="0" smtClean="0">
                <a:latin typeface="+mj-lt"/>
              </a:rPr>
              <a:t>fetal heart </a:t>
            </a:r>
            <a:r>
              <a:rPr lang="en-GB" dirty="0">
                <a:latin typeface="+mj-lt"/>
              </a:rPr>
              <a:t>beat. You can </a:t>
            </a:r>
            <a:r>
              <a:rPr lang="en-GB" dirty="0" smtClean="0">
                <a:latin typeface="+mj-lt"/>
              </a:rPr>
              <a:t>check </a:t>
            </a:r>
            <a:r>
              <a:rPr lang="en-GB" dirty="0">
                <a:latin typeface="+mj-lt"/>
              </a:rPr>
              <a:t>the probe operation by gently tapping the probe surface </a:t>
            </a:r>
            <a:r>
              <a:rPr lang="en-GB" dirty="0" smtClean="0">
                <a:latin typeface="+mj-lt"/>
              </a:rPr>
              <a:t>about once </a:t>
            </a:r>
            <a:r>
              <a:rPr lang="en-GB" dirty="0">
                <a:latin typeface="+mj-lt"/>
              </a:rPr>
              <a:t>per second. If this is not detected, there is certainly a probe problem</a:t>
            </a:r>
            <a:r>
              <a:rPr lang="en-GB" dirty="0" smtClean="0">
                <a:latin typeface="+mj-lt"/>
              </a:rPr>
              <a:t>.</a:t>
            </a:r>
            <a:endParaRPr lang="en-GB" dirty="0">
              <a:latin typeface="+mj-lt"/>
            </a:endParaRPr>
          </a:p>
        </p:txBody>
      </p:sp>
      <p:sp>
        <p:nvSpPr>
          <p:cNvPr id="5" name="Rechthoek 4"/>
          <p:cNvSpPr/>
          <p:nvPr/>
        </p:nvSpPr>
        <p:spPr>
          <a:xfrm>
            <a:off x="412130" y="1390914"/>
            <a:ext cx="7808924" cy="646331"/>
          </a:xfrm>
          <a:prstGeom prst="rect">
            <a:avLst/>
          </a:prstGeom>
        </p:spPr>
        <p:txBody>
          <a:bodyPr wrap="square">
            <a:spAutoFit/>
          </a:bodyPr>
          <a:lstStyle/>
          <a:p>
            <a:pPr lvl="0"/>
            <a:r>
              <a:rPr lang="en-GB" b="1" dirty="0">
                <a:solidFill>
                  <a:srgbClr val="7030A0"/>
                </a:solidFill>
                <a:latin typeface="Calibri Light" panose="020F0302020204030204"/>
              </a:rPr>
              <a:t>Power supply problems</a:t>
            </a:r>
            <a:r>
              <a:rPr lang="en-GB" dirty="0">
                <a:solidFill>
                  <a:srgbClr val="000000"/>
                </a:solidFill>
                <a:latin typeface="Calibri Light" panose="020F0302020204030204"/>
              </a:rPr>
              <a:t>, typically dead batteries, are common with the hand held fetal Doppler devices. </a:t>
            </a:r>
            <a:endParaRPr lang="en-GB" dirty="0" smtClean="0">
              <a:solidFill>
                <a:srgbClr val="000000"/>
              </a:solidFill>
              <a:latin typeface="Calibri Light" panose="020F0302020204030204"/>
            </a:endParaRPr>
          </a:p>
        </p:txBody>
      </p:sp>
      <p:sp>
        <p:nvSpPr>
          <p:cNvPr id="6" name="Rechthoek 5"/>
          <p:cNvSpPr/>
          <p:nvPr/>
        </p:nvSpPr>
        <p:spPr>
          <a:xfrm>
            <a:off x="412130" y="3887101"/>
            <a:ext cx="11125200" cy="1200329"/>
          </a:xfrm>
          <a:prstGeom prst="rect">
            <a:avLst/>
          </a:prstGeom>
        </p:spPr>
        <p:txBody>
          <a:bodyPr wrap="square">
            <a:spAutoFit/>
          </a:bodyPr>
          <a:lstStyle/>
          <a:p>
            <a:pPr lvl="0"/>
            <a:r>
              <a:rPr lang="en-GB" dirty="0">
                <a:solidFill>
                  <a:srgbClr val="000000"/>
                </a:solidFill>
                <a:latin typeface="Calibri Light" panose="020F0302020204030204"/>
              </a:rPr>
              <a:t>The probe consists of the transducer assembly, the cable, and a multi-pin fixable connector. The cable contains between 5 and 80 separate conductors. The most frequent malfunction occurs as a result of a break in one or more of the </a:t>
            </a:r>
            <a:r>
              <a:rPr lang="en-GB" b="1" dirty="0">
                <a:solidFill>
                  <a:srgbClr val="7030A0"/>
                </a:solidFill>
                <a:latin typeface="Calibri Light" panose="020F0302020204030204"/>
              </a:rPr>
              <a:t>cable conductors</a:t>
            </a:r>
            <a:r>
              <a:rPr lang="en-GB" dirty="0">
                <a:solidFill>
                  <a:srgbClr val="000000"/>
                </a:solidFill>
                <a:latin typeface="Calibri Light" panose="020F0302020204030204"/>
              </a:rPr>
              <a:t>. Such malfunctions are usually the result of </a:t>
            </a:r>
            <a:r>
              <a:rPr lang="en-GB" b="1" dirty="0">
                <a:solidFill>
                  <a:srgbClr val="7030A0"/>
                </a:solidFill>
                <a:latin typeface="Calibri Light" panose="020F0302020204030204"/>
              </a:rPr>
              <a:t>mishandling of the cable </a:t>
            </a:r>
            <a:r>
              <a:rPr lang="en-GB" dirty="0">
                <a:solidFill>
                  <a:srgbClr val="000000"/>
                </a:solidFill>
                <a:latin typeface="Calibri Light" panose="020F0302020204030204"/>
              </a:rPr>
              <a:t>or of </a:t>
            </a:r>
            <a:r>
              <a:rPr lang="en-GB" b="1" dirty="0">
                <a:solidFill>
                  <a:srgbClr val="7030A0"/>
                </a:solidFill>
                <a:latin typeface="Calibri Light" panose="020F0302020204030204"/>
              </a:rPr>
              <a:t>soaking it with gel</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probe is expensive and typically cannot be </a:t>
            </a:r>
            <a:r>
              <a:rPr lang="en-GB" dirty="0" smtClean="0">
                <a:solidFill>
                  <a:srgbClr val="000000"/>
                </a:solidFill>
                <a:latin typeface="Calibri Light" panose="020F0302020204030204"/>
              </a:rPr>
              <a:t>replaced</a:t>
            </a:r>
            <a:r>
              <a:rPr lang="en-GB" dirty="0">
                <a:solidFill>
                  <a:srgbClr val="000000"/>
                </a:solidFill>
                <a:latin typeface="Calibri Light" panose="020F0302020204030204"/>
              </a:rPr>
              <a:t>. Fortunately, the cable can often be mended. </a:t>
            </a:r>
          </a:p>
        </p:txBody>
      </p:sp>
      <p:sp>
        <p:nvSpPr>
          <p:cNvPr id="12" name="Rechthoek 11"/>
          <p:cNvSpPr/>
          <p:nvPr/>
        </p:nvSpPr>
        <p:spPr>
          <a:xfrm>
            <a:off x="412130" y="5237881"/>
            <a:ext cx="10611470" cy="923330"/>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face of the probe is usually an acoustic lens. It must be handled with care. Do not drop the probe, and avoid scratching the face with sharp objects. Keep the probe assembly clean of oil and gel. Always clean the probe and cable with a tissue or damp cloth, after finishing work</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4" name="Rechthoek 3"/>
          <p:cNvSpPr/>
          <p:nvPr/>
        </p:nvSpPr>
        <p:spPr>
          <a:xfrm>
            <a:off x="412130" y="2025097"/>
            <a:ext cx="8082390" cy="369332"/>
          </a:xfrm>
          <a:prstGeom prst="rect">
            <a:avLst/>
          </a:prstGeom>
        </p:spPr>
        <p:txBody>
          <a:bodyPr wrap="square">
            <a:spAutoFit/>
          </a:bodyPr>
          <a:lstStyle/>
          <a:p>
            <a:pPr lvl="0"/>
            <a:r>
              <a:rPr lang="en-GB" dirty="0">
                <a:solidFill>
                  <a:srgbClr val="000000"/>
                </a:solidFill>
                <a:latin typeface="Calibri Light" panose="020F0302020204030204"/>
              </a:rPr>
              <a:t>Be sure that </a:t>
            </a:r>
            <a:r>
              <a:rPr lang="en-GB" b="1" dirty="0">
                <a:solidFill>
                  <a:srgbClr val="7030A0"/>
                </a:solidFill>
                <a:latin typeface="Calibri Light" panose="020F0302020204030204"/>
              </a:rPr>
              <a:t>gel</a:t>
            </a:r>
            <a:r>
              <a:rPr lang="en-GB" dirty="0">
                <a:solidFill>
                  <a:srgbClr val="000000"/>
                </a:solidFill>
                <a:latin typeface="Calibri Light" panose="020F0302020204030204"/>
              </a:rPr>
              <a:t> is being used between the ultrasonic transducer and the patient.</a:t>
            </a:r>
          </a:p>
        </p:txBody>
      </p:sp>
    </p:spTree>
    <p:extLst>
      <p:ext uri="{BB962C8B-B14F-4D97-AF65-F5344CB8AC3E}">
        <p14:creationId xmlns:p14="http://schemas.microsoft.com/office/powerpoint/2010/main" val="4162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50595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heck</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4" name="Rechthoek 3"/>
          <p:cNvSpPr/>
          <p:nvPr/>
        </p:nvSpPr>
        <p:spPr>
          <a:xfrm>
            <a:off x="467704" y="2750932"/>
            <a:ext cx="10698229" cy="1065676"/>
          </a:xfrm>
          <a:prstGeom prst="rect">
            <a:avLst/>
          </a:prstGeom>
        </p:spPr>
        <p:txBody>
          <a:bodyPr wrap="square">
            <a:spAutoFit/>
          </a:bodyPr>
          <a:lstStyle/>
          <a:p>
            <a:pPr>
              <a:lnSpc>
                <a:spcPct val="107000"/>
              </a:lnSpc>
              <a:spcAft>
                <a:spcPts val="0"/>
              </a:spcAft>
            </a:pPr>
            <a:r>
              <a:rPr lang="en-GB" sz="2000" dirty="0" smtClean="0">
                <a:latin typeface="+mj-lt"/>
                <a:ea typeface="Calibri" panose="020F0502020204030204" pitchFamily="34" charset="0"/>
                <a:cs typeface="Times New Roman" panose="02020603050405020304" pitchFamily="18" charset="0"/>
              </a:rPr>
              <a:t>For </a:t>
            </a:r>
            <a:r>
              <a:rPr lang="en-GB" sz="2000" dirty="0">
                <a:latin typeface="+mj-lt"/>
                <a:ea typeface="Calibri" panose="020F0502020204030204" pitchFamily="34" charset="0"/>
                <a:cs typeface="Times New Roman" panose="02020603050405020304" pitchFamily="18" charset="0"/>
              </a:rPr>
              <a:t>the </a:t>
            </a:r>
            <a:r>
              <a:rPr lang="en-GB" sz="2000" b="1" dirty="0">
                <a:solidFill>
                  <a:srgbClr val="7030A0"/>
                </a:solidFill>
                <a:latin typeface="+mj-lt"/>
                <a:ea typeface="Calibri" panose="020F0502020204030204" pitchFamily="34" charset="0"/>
                <a:cs typeface="Times New Roman" panose="02020603050405020304" pitchFamily="18" charset="0"/>
              </a:rPr>
              <a:t>contraction monitor</a:t>
            </a:r>
            <a:r>
              <a:rPr lang="en-GB" sz="2000" dirty="0">
                <a:latin typeface="+mj-lt"/>
                <a:ea typeface="Calibri" panose="020F0502020204030204" pitchFamily="34" charset="0"/>
                <a:cs typeface="Times New Roman" panose="02020603050405020304" pitchFamily="18" charset="0"/>
              </a:rPr>
              <a:t>, stretch the belt, or very gently press on the transducer at a rate </a:t>
            </a:r>
            <a:r>
              <a:rPr lang="en-GB" sz="2000" dirty="0" smtClean="0">
                <a:latin typeface="+mj-lt"/>
                <a:ea typeface="Calibri" panose="020F0502020204030204" pitchFamily="34" charset="0"/>
                <a:cs typeface="Times New Roman" panose="02020603050405020304" pitchFamily="18" charset="0"/>
              </a:rPr>
              <a:t>of about </a:t>
            </a:r>
            <a:r>
              <a:rPr lang="en-GB" sz="2000" dirty="0">
                <a:latin typeface="+mj-lt"/>
                <a:ea typeface="Calibri" panose="020F0502020204030204" pitchFamily="34" charset="0"/>
                <a:cs typeface="Times New Roman" panose="02020603050405020304" pitchFamily="18" charset="0"/>
              </a:rPr>
              <a:t>one gentle push every minute. Use a watch to verify the time between applications. </a:t>
            </a:r>
            <a:r>
              <a:rPr lang="en-GB" sz="2000" dirty="0" smtClean="0">
                <a:latin typeface="+mj-lt"/>
                <a:ea typeface="Calibri" panose="020F0502020204030204" pitchFamily="34" charset="0"/>
                <a:cs typeface="Times New Roman" panose="02020603050405020304" pitchFamily="18" charset="0"/>
              </a:rPr>
              <a:t>The monitor </a:t>
            </a:r>
            <a:r>
              <a:rPr lang="en-GB" sz="2000" dirty="0">
                <a:latin typeface="+mj-lt"/>
                <a:ea typeface="Calibri" panose="020F0502020204030204" pitchFamily="34" charset="0"/>
                <a:cs typeface="Times New Roman" panose="02020603050405020304" pitchFamily="18" charset="0"/>
              </a:rPr>
              <a:t>should reflect your application pressure (approximately) and rate (accurately – </a:t>
            </a:r>
            <a:r>
              <a:rPr lang="en-GB" sz="2000" dirty="0" smtClean="0">
                <a:latin typeface="+mj-lt"/>
                <a:ea typeface="Calibri" panose="020F0502020204030204" pitchFamily="34" charset="0"/>
                <a:cs typeface="Times New Roman" panose="02020603050405020304" pitchFamily="18" charset="0"/>
              </a:rPr>
              <a:t>about 10%).</a:t>
            </a:r>
          </a:p>
        </p:txBody>
      </p:sp>
      <p:sp>
        <p:nvSpPr>
          <p:cNvPr id="5" name="Rechthoek 4"/>
          <p:cNvSpPr/>
          <p:nvPr/>
        </p:nvSpPr>
        <p:spPr>
          <a:xfrm>
            <a:off x="412130" y="1426632"/>
            <a:ext cx="10990274" cy="1080296"/>
          </a:xfrm>
          <a:prstGeom prst="rect">
            <a:avLst/>
          </a:prstGeom>
        </p:spPr>
        <p:txBody>
          <a:bodyPr wrap="square">
            <a:spAutoFit/>
          </a:bodyPr>
          <a:lstStyle/>
          <a:p>
            <a:pPr lvl="0">
              <a:lnSpc>
                <a:spcPct val="107000"/>
              </a:lnSpc>
            </a:pPr>
            <a:r>
              <a:rPr lang="en-GB" sz="2000" dirty="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sz="2000" b="1" dirty="0">
                <a:solidFill>
                  <a:srgbClr val="7030A0"/>
                </a:solidFill>
                <a:latin typeface="Calibri Light" panose="020F0302020204030204"/>
                <a:ea typeface="Calibri" panose="020F0502020204030204" pitchFamily="34" charset="0"/>
                <a:cs typeface="Times New Roman" panose="02020603050405020304" pitchFamily="18" charset="0"/>
              </a:rPr>
              <a:t>Doppler probe </a:t>
            </a:r>
            <a:r>
              <a:rPr lang="en-GB" sz="2000" dirty="0">
                <a:solidFill>
                  <a:srgbClr val="000000"/>
                </a:solidFill>
                <a:latin typeface="Calibri Light" panose="020F0302020204030204"/>
                <a:ea typeface="Calibri" panose="020F0502020204030204" pitchFamily="34" charset="0"/>
                <a:cs typeface="Times New Roman" panose="02020603050405020304" pitchFamily="18" charset="0"/>
              </a:rPr>
              <a:t>should work when placed on your chest, with the proper gel, near your heart. Check for the accuracy of both the digital display and the paper trace by comparing their output with a measure of your own heart rate from a watch. The two should be within 1 or 2 beats per minute of the correct rate.</a:t>
            </a:r>
          </a:p>
        </p:txBody>
      </p:sp>
      <p:sp>
        <p:nvSpPr>
          <p:cNvPr id="6" name="Rechthoek 5"/>
          <p:cNvSpPr/>
          <p:nvPr/>
        </p:nvSpPr>
        <p:spPr>
          <a:xfrm>
            <a:off x="476249" y="4079653"/>
            <a:ext cx="10926155" cy="750975"/>
          </a:xfrm>
          <a:prstGeom prst="rect">
            <a:avLst/>
          </a:prstGeom>
        </p:spPr>
        <p:txBody>
          <a:bodyPr wrap="square">
            <a:spAutoFit/>
          </a:bodyPr>
          <a:lstStyle/>
          <a:p>
            <a:pPr lvl="0">
              <a:lnSpc>
                <a:spcPct val="107000"/>
              </a:lnSpc>
            </a:pPr>
            <a:r>
              <a:rPr lang="en-GB" sz="2000" dirty="0">
                <a:solidFill>
                  <a:srgbClr val="000000"/>
                </a:solidFill>
                <a:latin typeface="Calibri Light" panose="020F0302020204030204"/>
                <a:ea typeface="Calibri" panose="020F0502020204030204" pitchFamily="34" charset="0"/>
                <a:cs typeface="Times New Roman" panose="02020603050405020304" pitchFamily="18" charset="0"/>
              </a:rPr>
              <a:t>If both contraction rate and fetal heart rate are reported accurately, then the device is ready to release to the floor.</a:t>
            </a:r>
            <a:endParaRPr lang="en-GB" sz="2800" dirty="0">
              <a:solidFill>
                <a:srgbClr val="000000"/>
              </a:solidFill>
              <a:latin typeface="Calibri Light" panose="020F0302020204030204"/>
              <a:ea typeface="Calibri" panose="020F0502020204030204" pitchFamily="34" charset="0"/>
              <a:cs typeface="Times New Roman" panose="02020603050405020304" pitchFamily="18" charset="0"/>
            </a:endParaRPr>
          </a:p>
        </p:txBody>
      </p:sp>
      <p:sp>
        <p:nvSpPr>
          <p:cNvPr id="8" name="Rechthoek 7"/>
          <p:cNvSpPr/>
          <p:nvPr/>
        </p:nvSpPr>
        <p:spPr>
          <a:xfrm>
            <a:off x="9048425" y="5727129"/>
            <a:ext cx="2411879" cy="400110"/>
          </a:xfrm>
          <a:prstGeom prst="rect">
            <a:avLst/>
          </a:prstGeom>
          <a:solidFill>
            <a:schemeClr val="bg2"/>
          </a:solidFill>
          <a:ln>
            <a:solidFill>
              <a:srgbClr val="7030A0"/>
            </a:solidFill>
          </a:ln>
        </p:spPr>
        <p:txBody>
          <a:bodyPr wrap="none">
            <a:spAutoFit/>
          </a:bodyPr>
          <a:lstStyle/>
          <a:p>
            <a:pPr lvl="0"/>
            <a:r>
              <a:rPr lang="en-GB" sz="2000" dirty="0">
                <a:solidFill>
                  <a:srgbClr val="000000"/>
                </a:solidFill>
              </a:rPr>
              <a:t>electrical </a:t>
            </a:r>
            <a:r>
              <a:rPr lang="en-GB" sz="2000" dirty="0" smtClean="0">
                <a:solidFill>
                  <a:srgbClr val="000000"/>
                </a:solidFill>
              </a:rPr>
              <a:t>safety test !</a:t>
            </a:r>
            <a:endParaRPr lang="en-US" sz="2000" dirty="0">
              <a:solidFill>
                <a:srgbClr val="000000"/>
              </a:solidFill>
            </a:endParaRPr>
          </a:p>
        </p:txBody>
      </p:sp>
    </p:spTree>
    <p:extLst>
      <p:ext uri="{BB962C8B-B14F-4D97-AF65-F5344CB8AC3E}">
        <p14:creationId xmlns:p14="http://schemas.microsoft.com/office/powerpoint/2010/main" val="33587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724808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09494" y="453525"/>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29" y="1388122"/>
            <a:ext cx="5761127" cy="1477328"/>
          </a:xfrm>
          <a:prstGeom prst="rect">
            <a:avLst/>
          </a:prstGeom>
        </p:spPr>
        <p:txBody>
          <a:bodyPr wrap="square">
            <a:spAutoFit/>
          </a:bodyPr>
          <a:lstStyle/>
          <a:p>
            <a:r>
              <a:rPr lang="en-GB" dirty="0" smtClean="0">
                <a:latin typeface="+mj-lt"/>
              </a:rPr>
              <a:t>With a fetal monitor (or: CardioTocoGraph, CTG) you can measure:  </a:t>
            </a:r>
          </a:p>
          <a:p>
            <a:pPr marL="800100" lvl="1" indent="-342900">
              <a:buFont typeface="+mj-lt"/>
              <a:buAutoNum type="arabicPeriod"/>
            </a:pPr>
            <a:r>
              <a:rPr lang="en-GB" dirty="0">
                <a:latin typeface="+mj-lt"/>
              </a:rPr>
              <a:t>the </a:t>
            </a:r>
            <a:r>
              <a:rPr lang="en-GB" b="1" dirty="0">
                <a:solidFill>
                  <a:srgbClr val="7030A0"/>
                </a:solidFill>
                <a:latin typeface="+mj-lt"/>
              </a:rPr>
              <a:t>heart rate of the </a:t>
            </a:r>
            <a:r>
              <a:rPr lang="en-GB" b="1" dirty="0" smtClean="0">
                <a:solidFill>
                  <a:srgbClr val="7030A0"/>
                </a:solidFill>
                <a:latin typeface="+mj-lt"/>
              </a:rPr>
              <a:t>fetus </a:t>
            </a:r>
            <a:r>
              <a:rPr lang="en-GB" dirty="0">
                <a:latin typeface="+mj-lt"/>
              </a:rPr>
              <a:t>with Doppler Ultrasound </a:t>
            </a:r>
            <a:endParaRPr lang="en-GB" dirty="0" smtClean="0">
              <a:latin typeface="+mj-lt"/>
            </a:endParaRPr>
          </a:p>
          <a:p>
            <a:pPr marL="800100" lvl="1" indent="-342900">
              <a:buFont typeface="+mj-lt"/>
              <a:buAutoNum type="arabicPeriod"/>
            </a:pPr>
            <a:r>
              <a:rPr lang="en-GB" dirty="0" smtClean="0">
                <a:latin typeface="+mj-lt"/>
              </a:rPr>
              <a:t>the </a:t>
            </a:r>
            <a:r>
              <a:rPr lang="en-GB" b="1" dirty="0" smtClean="0">
                <a:solidFill>
                  <a:srgbClr val="7030A0"/>
                </a:solidFill>
                <a:latin typeface="+mj-lt"/>
              </a:rPr>
              <a:t>strength and duration of uterine contractions</a:t>
            </a:r>
            <a:r>
              <a:rPr lang="en-GB" dirty="0" smtClean="0">
                <a:latin typeface="+mj-lt"/>
              </a:rPr>
              <a:t> </a:t>
            </a:r>
            <a:r>
              <a:rPr lang="en-GB" dirty="0">
                <a:latin typeface="+mj-lt"/>
              </a:rPr>
              <a:t>of the </a:t>
            </a:r>
            <a:r>
              <a:rPr lang="en-GB" dirty="0" smtClean="0">
                <a:latin typeface="+mj-lt"/>
              </a:rPr>
              <a:t>mother during labour</a:t>
            </a:r>
            <a:endParaRPr lang="en-GB" dirty="0">
              <a:latin typeface="+mj-lt"/>
            </a:endParaRPr>
          </a:p>
        </p:txBody>
      </p:sp>
      <p:pic>
        <p:nvPicPr>
          <p:cNvPr id="9" name="Afbeelding 8"/>
          <p:cNvPicPr>
            <a:picLocks noChangeAspect="1"/>
          </p:cNvPicPr>
          <p:nvPr/>
        </p:nvPicPr>
        <p:blipFill>
          <a:blip r:embed="rId2"/>
          <a:stretch>
            <a:fillRect/>
          </a:stretch>
        </p:blipFill>
        <p:spPr>
          <a:xfrm>
            <a:off x="6672758" y="1436256"/>
            <a:ext cx="4925550" cy="4648611"/>
          </a:xfrm>
          <a:prstGeom prst="rect">
            <a:avLst/>
          </a:prstGeom>
        </p:spPr>
      </p:pic>
      <p:sp>
        <p:nvSpPr>
          <p:cNvPr id="13" name="Rechthoek 12"/>
          <p:cNvSpPr/>
          <p:nvPr/>
        </p:nvSpPr>
        <p:spPr>
          <a:xfrm>
            <a:off x="409494" y="2961945"/>
            <a:ext cx="6064870" cy="1200329"/>
          </a:xfrm>
          <a:prstGeom prst="rect">
            <a:avLst/>
          </a:prstGeom>
        </p:spPr>
        <p:txBody>
          <a:bodyPr wrap="square">
            <a:spAutoFit/>
          </a:bodyPr>
          <a:lstStyle/>
          <a:p>
            <a:r>
              <a:rPr lang="en-GB" dirty="0" smtClean="0">
                <a:latin typeface="+mj-lt"/>
              </a:rPr>
              <a:t>Electronic </a:t>
            </a:r>
            <a:r>
              <a:rPr lang="en-GB" dirty="0">
                <a:latin typeface="+mj-lt"/>
              </a:rPr>
              <a:t>fetal heart monitoring </a:t>
            </a:r>
            <a:r>
              <a:rPr lang="en-GB" dirty="0" smtClean="0">
                <a:latin typeface="+mj-lt"/>
              </a:rPr>
              <a:t>can be </a:t>
            </a:r>
            <a:r>
              <a:rPr lang="en-GB" dirty="0">
                <a:latin typeface="+mj-lt"/>
              </a:rPr>
              <a:t>done </a:t>
            </a:r>
            <a:r>
              <a:rPr lang="en-GB" b="1" dirty="0">
                <a:solidFill>
                  <a:srgbClr val="7030A0"/>
                </a:solidFill>
                <a:latin typeface="+mj-lt"/>
              </a:rPr>
              <a:t>during pregnancy</a:t>
            </a:r>
            <a:r>
              <a:rPr lang="en-GB" b="1" dirty="0" smtClean="0">
                <a:solidFill>
                  <a:srgbClr val="7030A0"/>
                </a:solidFill>
                <a:latin typeface="+mj-lt"/>
              </a:rPr>
              <a:t>, </a:t>
            </a:r>
            <a:r>
              <a:rPr lang="en-GB" dirty="0">
                <a:latin typeface="+mj-lt"/>
              </a:rPr>
              <a:t>(from 26 weeks onwards), </a:t>
            </a:r>
            <a:r>
              <a:rPr lang="en-GB" b="1" dirty="0" smtClean="0">
                <a:solidFill>
                  <a:srgbClr val="7030A0"/>
                </a:solidFill>
                <a:latin typeface="+mj-lt"/>
              </a:rPr>
              <a:t>labor </a:t>
            </a:r>
            <a:r>
              <a:rPr lang="en-GB" dirty="0" smtClean="0">
                <a:latin typeface="+mj-lt"/>
              </a:rPr>
              <a:t>and </a:t>
            </a:r>
            <a:r>
              <a:rPr lang="en-GB" b="1" dirty="0" smtClean="0">
                <a:solidFill>
                  <a:srgbClr val="7030A0"/>
                </a:solidFill>
                <a:latin typeface="+mj-lt"/>
              </a:rPr>
              <a:t>delivery</a:t>
            </a:r>
            <a:r>
              <a:rPr lang="en-GB" b="1" dirty="0">
                <a:solidFill>
                  <a:srgbClr val="7030A0"/>
                </a:solidFill>
                <a:latin typeface="+mj-lt"/>
              </a:rPr>
              <a:t>. </a:t>
            </a:r>
            <a:r>
              <a:rPr lang="en-GB" dirty="0">
                <a:latin typeface="+mj-lt"/>
              </a:rPr>
              <a:t>Fetal heart rate monitoring is especially helpful for high-risk pregnancy conditions such as diabetes, high blood </a:t>
            </a:r>
            <a:r>
              <a:rPr lang="en-GB" dirty="0" smtClean="0">
                <a:latin typeface="+mj-lt"/>
              </a:rPr>
              <a:t>pressure, etc. </a:t>
            </a:r>
            <a:endParaRPr lang="en-GB" dirty="0">
              <a:latin typeface="+mj-lt"/>
            </a:endParaRPr>
          </a:p>
        </p:txBody>
      </p:sp>
      <p:sp>
        <p:nvSpPr>
          <p:cNvPr id="18" name="Rechthoek 17"/>
          <p:cNvSpPr/>
          <p:nvPr/>
        </p:nvSpPr>
        <p:spPr>
          <a:xfrm>
            <a:off x="409494" y="4238242"/>
            <a:ext cx="5763763" cy="2166875"/>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A </a:t>
            </a:r>
            <a:r>
              <a:rPr lang="en-GB" dirty="0">
                <a:latin typeface="+mj-lt"/>
                <a:ea typeface="Calibri" panose="020F0502020204030204" pitchFamily="34" charset="0"/>
                <a:cs typeface="Times New Roman" panose="02020603050405020304" pitchFamily="18" charset="0"/>
              </a:rPr>
              <a:t>normal fetal heart rate is between 110 to 160 beats a minute. </a:t>
            </a:r>
            <a:r>
              <a:rPr lang="en-GB" dirty="0" smtClean="0">
                <a:latin typeface="+mj-lt"/>
                <a:ea typeface="Calibri" panose="020F0502020204030204" pitchFamily="34" charset="0"/>
                <a:cs typeface="Times New Roman" panose="02020603050405020304" pitchFamily="18" charset="0"/>
              </a:rPr>
              <a:t>The sound </a:t>
            </a:r>
            <a:r>
              <a:rPr lang="en-GB" dirty="0">
                <a:latin typeface="+mj-lt"/>
                <a:ea typeface="Calibri" panose="020F0502020204030204" pitchFamily="34" charset="0"/>
                <a:cs typeface="Times New Roman" panose="02020603050405020304" pitchFamily="18" charset="0"/>
              </a:rPr>
              <a:t>of the beat is usually strong and </a:t>
            </a:r>
            <a:r>
              <a:rPr lang="en-GB" b="1" dirty="0">
                <a:solidFill>
                  <a:srgbClr val="7030A0"/>
                </a:solidFill>
                <a:latin typeface="+mj-lt"/>
                <a:ea typeface="Calibri" panose="020F0502020204030204" pitchFamily="34" charset="0"/>
                <a:cs typeface="Times New Roman" panose="02020603050405020304" pitchFamily="18" charset="0"/>
              </a:rPr>
              <a:t>regular</a:t>
            </a:r>
            <a:r>
              <a:rPr lang="en-GB" dirty="0">
                <a:latin typeface="+mj-lt"/>
                <a:ea typeface="Calibri" panose="020F0502020204030204" pitchFamily="34" charset="0"/>
                <a:cs typeface="Times New Roman" panose="02020603050405020304" pitchFamily="18" charset="0"/>
              </a:rPr>
              <a:t>. It is normal to have some changes in the </a:t>
            </a:r>
            <a:r>
              <a:rPr lang="en-GB" dirty="0" smtClean="0">
                <a:latin typeface="+mj-lt"/>
                <a:ea typeface="Calibri" panose="020F0502020204030204" pitchFamily="34" charset="0"/>
                <a:cs typeface="Times New Roman" panose="02020603050405020304" pitchFamily="18" charset="0"/>
              </a:rPr>
              <a:t>fetal heart </a:t>
            </a:r>
            <a:r>
              <a:rPr lang="en-GB" dirty="0">
                <a:latin typeface="+mj-lt"/>
                <a:ea typeface="Calibri" panose="020F0502020204030204" pitchFamily="34" charset="0"/>
                <a:cs typeface="Times New Roman" panose="02020603050405020304" pitchFamily="18" charset="0"/>
              </a:rPr>
              <a:t>rate during labor, but drastic changes in heart rate before or after a contraction </a:t>
            </a:r>
            <a:r>
              <a:rPr lang="en-GB" dirty="0" smtClean="0">
                <a:latin typeface="+mj-lt"/>
                <a:ea typeface="Calibri" panose="020F0502020204030204" pitchFamily="34" charset="0"/>
                <a:cs typeface="Times New Roman" panose="02020603050405020304" pitchFamily="18" charset="0"/>
              </a:rPr>
              <a:t>may indicate </a:t>
            </a:r>
            <a:r>
              <a:rPr lang="en-GB" dirty="0">
                <a:latin typeface="+mj-lt"/>
                <a:ea typeface="Calibri" panose="020F0502020204030204" pitchFamily="34" charset="0"/>
                <a:cs typeface="Times New Roman" panose="02020603050405020304" pitchFamily="18" charset="0"/>
              </a:rPr>
              <a:t>that the fetus is in </a:t>
            </a:r>
            <a:r>
              <a:rPr lang="en-GB" b="1" dirty="0">
                <a:solidFill>
                  <a:srgbClr val="7030A0"/>
                </a:solidFill>
                <a:latin typeface="+mj-lt"/>
                <a:ea typeface="Calibri" panose="020F0502020204030204" pitchFamily="34" charset="0"/>
                <a:cs typeface="Times New Roman" panose="02020603050405020304" pitchFamily="18" charset="0"/>
              </a:rPr>
              <a:t>distress</a:t>
            </a:r>
            <a:r>
              <a:rPr lang="en-GB" dirty="0">
                <a:latin typeface="+mj-lt"/>
                <a:ea typeface="Calibri" panose="020F0502020204030204" pitchFamily="34" charset="0"/>
                <a:cs typeface="Times New Roman" panose="02020603050405020304" pitchFamily="18" charset="0"/>
              </a:rPr>
              <a:t>. A fetus with large changes in heart rate may need to </a:t>
            </a:r>
            <a:r>
              <a:rPr lang="en-GB" dirty="0" smtClean="0">
                <a:latin typeface="+mj-lt"/>
                <a:ea typeface="Calibri" panose="020F0502020204030204" pitchFamily="34" charset="0"/>
                <a:cs typeface="Times New Roman" panose="02020603050405020304" pitchFamily="18" charset="0"/>
              </a:rPr>
              <a:t>be removed </a:t>
            </a:r>
            <a:r>
              <a:rPr lang="en-GB" dirty="0">
                <a:latin typeface="+mj-lt"/>
                <a:ea typeface="Calibri" panose="020F0502020204030204" pitchFamily="34" charset="0"/>
                <a:cs typeface="Times New Roman" panose="02020603050405020304" pitchFamily="18" charset="0"/>
              </a:rPr>
              <a:t>from the womb immediately, by Caesarean section.</a:t>
            </a:r>
            <a:endParaRPr lang="en-GB"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60418"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heart rate with ultrasound Doppler technique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3" name="Rechthoek 2"/>
          <p:cNvSpPr/>
          <p:nvPr/>
        </p:nvSpPr>
        <p:spPr>
          <a:xfrm>
            <a:off x="429467" y="1396086"/>
            <a:ext cx="6163735" cy="923330"/>
          </a:xfrm>
          <a:prstGeom prst="rect">
            <a:avLst/>
          </a:prstGeom>
        </p:spPr>
        <p:txBody>
          <a:bodyPr wrap="square">
            <a:spAutoFit/>
          </a:bodyPr>
          <a:lstStyle/>
          <a:p>
            <a:r>
              <a:rPr lang="en-GB" dirty="0">
                <a:latin typeface="+mj-lt"/>
              </a:rPr>
              <a:t>For the Doppler technique, a </a:t>
            </a:r>
            <a:r>
              <a:rPr lang="en-GB" dirty="0" smtClean="0">
                <a:latin typeface="+mj-lt"/>
              </a:rPr>
              <a:t>nurse applies </a:t>
            </a:r>
            <a:r>
              <a:rPr lang="en-GB" dirty="0">
                <a:latin typeface="+mj-lt"/>
              </a:rPr>
              <a:t>ultrasound gel to the end of </a:t>
            </a:r>
            <a:r>
              <a:rPr lang="en-GB" dirty="0" smtClean="0">
                <a:latin typeface="+mj-lt"/>
              </a:rPr>
              <a:t>a flat </a:t>
            </a:r>
            <a:r>
              <a:rPr lang="en-GB" dirty="0">
                <a:latin typeface="+mj-lt"/>
              </a:rPr>
              <a:t>transducer and moves it across the abdomen until a good reflection is found from the </a:t>
            </a:r>
            <a:r>
              <a:rPr lang="en-GB" dirty="0" smtClean="0">
                <a:latin typeface="+mj-lt"/>
              </a:rPr>
              <a:t>fetal heart.</a:t>
            </a:r>
            <a:endParaRPr lang="en-GB" dirty="0">
              <a:latin typeface="+mj-lt"/>
            </a:endParaRPr>
          </a:p>
        </p:txBody>
      </p:sp>
      <p:sp>
        <p:nvSpPr>
          <p:cNvPr id="4" name="Rechthoek 3"/>
          <p:cNvSpPr/>
          <p:nvPr/>
        </p:nvSpPr>
        <p:spPr>
          <a:xfrm>
            <a:off x="412130" y="2359779"/>
            <a:ext cx="6697135" cy="1661993"/>
          </a:xfrm>
          <a:prstGeom prst="rect">
            <a:avLst/>
          </a:prstGeom>
        </p:spPr>
        <p:txBody>
          <a:bodyPr wrap="square">
            <a:spAutoFit/>
          </a:bodyPr>
          <a:lstStyle/>
          <a:p>
            <a:pPr lvl="0"/>
            <a:r>
              <a:rPr lang="en-GB" dirty="0">
                <a:solidFill>
                  <a:srgbClr val="000000"/>
                </a:solidFill>
                <a:latin typeface="Calibri Light" panose="020F0302020204030204"/>
              </a:rPr>
              <a:t>The Doppler technique is the most common as it is less prone to </a:t>
            </a:r>
            <a:r>
              <a:rPr lang="en-GB" b="1" dirty="0">
                <a:solidFill>
                  <a:srgbClr val="7030A0"/>
                </a:solidFill>
                <a:latin typeface="Calibri Light" panose="020F0302020204030204"/>
              </a:rPr>
              <a:t>artefacts</a:t>
            </a:r>
            <a:r>
              <a:rPr lang="en-GB" dirty="0">
                <a:solidFill>
                  <a:srgbClr val="000000"/>
                </a:solidFill>
                <a:latin typeface="Calibri Light" panose="020F0302020204030204"/>
              </a:rPr>
              <a:t> than the surface electrodes and it is </a:t>
            </a:r>
            <a:r>
              <a:rPr lang="en-GB" b="1" dirty="0" smtClean="0">
                <a:solidFill>
                  <a:srgbClr val="7030A0"/>
                </a:solidFill>
                <a:latin typeface="Calibri Light" panose="020F0302020204030204"/>
              </a:rPr>
              <a:t>easy </a:t>
            </a:r>
            <a:r>
              <a:rPr lang="en-GB" b="1" dirty="0">
                <a:solidFill>
                  <a:srgbClr val="7030A0"/>
                </a:solidFill>
                <a:latin typeface="Calibri Light" panose="020F0302020204030204"/>
              </a:rPr>
              <a:t>to apply</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endParaRPr lang="en-GB" sz="1000" dirty="0">
              <a:solidFill>
                <a:srgbClr val="000000"/>
              </a:solidFill>
              <a:latin typeface="Calibri Light" panose="020F0302020204030204"/>
            </a:endParaRPr>
          </a:p>
          <a:p>
            <a:pPr lvl="0"/>
            <a:r>
              <a:rPr lang="en-GB" dirty="0" smtClean="0">
                <a:solidFill>
                  <a:srgbClr val="000000"/>
                </a:solidFill>
                <a:latin typeface="Calibri Light" panose="020F0302020204030204"/>
              </a:rPr>
              <a:t>However</a:t>
            </a:r>
            <a:r>
              <a:rPr lang="en-GB" dirty="0">
                <a:solidFill>
                  <a:srgbClr val="000000"/>
                </a:solidFill>
                <a:latin typeface="Calibri Light" panose="020F0302020204030204"/>
              </a:rPr>
              <a:t>, the transducer and </a:t>
            </a:r>
            <a:r>
              <a:rPr lang="en-GB" dirty="0" smtClean="0">
                <a:solidFill>
                  <a:srgbClr val="000000"/>
                </a:solidFill>
                <a:latin typeface="Calibri Light" panose="020F0302020204030204"/>
              </a:rPr>
              <a:t>accompanying electronics </a:t>
            </a:r>
            <a:r>
              <a:rPr lang="en-GB" dirty="0">
                <a:solidFill>
                  <a:srgbClr val="000000"/>
                </a:solidFill>
                <a:latin typeface="Calibri Light" panose="020F0302020204030204"/>
              </a:rPr>
              <a:t>are expensive, may require repositioning during labor, and don’t resolve multiple </a:t>
            </a:r>
            <a:r>
              <a:rPr lang="en-GB" dirty="0" smtClean="0">
                <a:solidFill>
                  <a:srgbClr val="000000"/>
                </a:solidFill>
                <a:latin typeface="Calibri Light" panose="020F0302020204030204"/>
              </a:rPr>
              <a:t>fetal pregnancies well. </a:t>
            </a:r>
            <a:endParaRPr lang="en-GB" dirty="0">
              <a:solidFill>
                <a:srgbClr val="000000"/>
              </a:solidFill>
              <a:latin typeface="Calibri Light" panose="020F0302020204030204"/>
            </a:endParaRPr>
          </a:p>
        </p:txBody>
      </p:sp>
      <p:pic>
        <p:nvPicPr>
          <p:cNvPr id="13" name="Afbeelding 12"/>
          <p:cNvPicPr>
            <a:picLocks noChangeAspect="1"/>
          </p:cNvPicPr>
          <p:nvPr/>
        </p:nvPicPr>
        <p:blipFill>
          <a:blip r:embed="rId2"/>
          <a:stretch>
            <a:fillRect/>
          </a:stretch>
        </p:blipFill>
        <p:spPr>
          <a:xfrm>
            <a:off x="7416868" y="1514333"/>
            <a:ext cx="4109129" cy="4438346"/>
          </a:xfrm>
          <a:prstGeom prst="rect">
            <a:avLst/>
          </a:prstGeom>
        </p:spPr>
      </p:pic>
      <p:grpSp>
        <p:nvGrpSpPr>
          <p:cNvPr id="8" name="Groep 7"/>
          <p:cNvGrpSpPr/>
          <p:nvPr/>
        </p:nvGrpSpPr>
        <p:grpSpPr>
          <a:xfrm>
            <a:off x="476249" y="4461800"/>
            <a:ext cx="6166586" cy="1808240"/>
            <a:chOff x="426616" y="4567449"/>
            <a:chExt cx="6166586" cy="1808240"/>
          </a:xfrm>
        </p:grpSpPr>
        <p:grpSp>
          <p:nvGrpSpPr>
            <p:cNvPr id="6" name="Groep 5"/>
            <p:cNvGrpSpPr/>
            <p:nvPr/>
          </p:nvGrpSpPr>
          <p:grpSpPr>
            <a:xfrm>
              <a:off x="426616" y="4567449"/>
              <a:ext cx="6166586" cy="1808240"/>
              <a:chOff x="426616" y="4567449"/>
              <a:chExt cx="6166586" cy="1808240"/>
            </a:xfrm>
          </p:grpSpPr>
          <p:pic>
            <p:nvPicPr>
              <p:cNvPr id="10" name="Afbeelding 9"/>
              <p:cNvPicPr>
                <a:picLocks noChangeAspect="1"/>
              </p:cNvPicPr>
              <p:nvPr/>
            </p:nvPicPr>
            <p:blipFill>
              <a:blip r:embed="rId3"/>
              <a:stretch>
                <a:fillRect/>
              </a:stretch>
            </p:blipFill>
            <p:spPr>
              <a:xfrm>
                <a:off x="426616" y="4567449"/>
                <a:ext cx="1651002" cy="1808240"/>
              </a:xfrm>
              <a:prstGeom prst="rect">
                <a:avLst/>
              </a:prstGeom>
            </p:spPr>
          </p:pic>
          <p:sp>
            <p:nvSpPr>
              <p:cNvPr id="12" name="Rechthoek 11"/>
              <p:cNvSpPr/>
              <p:nvPr/>
            </p:nvSpPr>
            <p:spPr>
              <a:xfrm>
                <a:off x="2546721" y="4949319"/>
                <a:ext cx="4046481" cy="1200329"/>
              </a:xfrm>
              <a:prstGeom prst="rect">
                <a:avLst/>
              </a:prstGeom>
            </p:spPr>
            <p:txBody>
              <a:bodyPr wrap="square">
                <a:spAutoFit/>
              </a:bodyPr>
              <a:lstStyle/>
              <a:p>
                <a:pPr lvl="0"/>
                <a:r>
                  <a:rPr lang="en-GB" dirty="0" smtClean="0">
                    <a:solidFill>
                      <a:srgbClr val="000000"/>
                    </a:solidFill>
                    <a:latin typeface="Calibri Light" panose="020F0302020204030204"/>
                  </a:rPr>
                  <a:t>During pregnancy (from 12 weeks onwards) the </a:t>
                </a:r>
                <a:r>
                  <a:rPr lang="en-GB" dirty="0">
                    <a:solidFill>
                      <a:srgbClr val="000000"/>
                    </a:solidFill>
                    <a:latin typeface="Calibri Light" panose="020F0302020204030204"/>
                  </a:rPr>
                  <a:t>heart rate of the fetus </a:t>
                </a:r>
                <a:r>
                  <a:rPr lang="en-GB" dirty="0" smtClean="0">
                    <a:solidFill>
                      <a:srgbClr val="000000"/>
                    </a:solidFill>
                    <a:latin typeface="Calibri Light" panose="020F0302020204030204"/>
                  </a:rPr>
                  <a:t>can be measured with a (stand alone) hand-held electronic </a:t>
                </a:r>
                <a:r>
                  <a:rPr lang="en-GB" b="1" dirty="0" smtClean="0">
                    <a:solidFill>
                      <a:srgbClr val="7030A0"/>
                    </a:solidFill>
                    <a:latin typeface="Calibri Light" panose="020F0302020204030204"/>
                  </a:rPr>
                  <a:t>Doppler ultrasound device</a:t>
                </a:r>
                <a:r>
                  <a:rPr lang="en-GB" dirty="0" smtClean="0">
                    <a:solidFill>
                      <a:srgbClr val="000000"/>
                    </a:solidFill>
                    <a:latin typeface="Calibri Light" panose="020F0302020204030204"/>
                  </a:rPr>
                  <a:t>. </a:t>
                </a:r>
                <a:endParaRPr lang="en-US" dirty="0">
                  <a:solidFill>
                    <a:srgbClr val="000000"/>
                  </a:solidFill>
                  <a:latin typeface="Calibri Light" panose="020F0302020204030204"/>
                </a:endParaRPr>
              </a:p>
            </p:txBody>
          </p:sp>
        </p:grpSp>
        <p:sp>
          <p:nvSpPr>
            <p:cNvPr id="5" name="PIJL-LINKS 4"/>
            <p:cNvSpPr/>
            <p:nvPr/>
          </p:nvSpPr>
          <p:spPr>
            <a:xfrm>
              <a:off x="2147832" y="5281069"/>
              <a:ext cx="291004"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36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Uterine contractions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9" name="Rechthoek 8"/>
          <p:cNvSpPr/>
          <p:nvPr/>
        </p:nvSpPr>
        <p:spPr>
          <a:xfrm>
            <a:off x="404403" y="1403352"/>
            <a:ext cx="6795421" cy="1574149"/>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Uterine contractions </a:t>
            </a:r>
            <a:r>
              <a:rPr lang="en-GB" dirty="0">
                <a:latin typeface="+mj-lt"/>
                <a:ea typeface="Calibri" panose="020F0502020204030204" pitchFamily="34" charset="0"/>
                <a:cs typeface="Times New Roman" panose="02020603050405020304" pitchFamily="18" charset="0"/>
              </a:rPr>
              <a:t>are measured with a </a:t>
            </a:r>
            <a:r>
              <a:rPr lang="en-GB" b="1" dirty="0">
                <a:solidFill>
                  <a:srgbClr val="7030A0"/>
                </a:solidFill>
                <a:latin typeface="+mj-lt"/>
                <a:ea typeface="Calibri" panose="020F0502020204030204" pitchFamily="34" charset="0"/>
                <a:cs typeface="Times New Roman" panose="02020603050405020304" pitchFamily="18" charset="0"/>
              </a:rPr>
              <a:t>strain gage transducer </a:t>
            </a:r>
            <a:r>
              <a:rPr lang="en-GB" dirty="0">
                <a:latin typeface="+mj-lt"/>
                <a:ea typeface="Calibri" panose="020F0502020204030204" pitchFamily="34" charset="0"/>
                <a:cs typeface="Times New Roman" panose="02020603050405020304" pitchFamily="18" charset="0"/>
              </a:rPr>
              <a:t>or </a:t>
            </a:r>
            <a:r>
              <a:rPr lang="en-GB" b="1" dirty="0" smtClean="0">
                <a:solidFill>
                  <a:srgbClr val="7030A0"/>
                </a:solidFill>
                <a:latin typeface="+mj-lt"/>
                <a:ea typeface="Calibri" panose="020F0502020204030204" pitchFamily="34" charset="0"/>
                <a:cs typeface="Times New Roman" panose="02020603050405020304" pitchFamily="18" charset="0"/>
              </a:rPr>
              <a:t>pressure sensor </a:t>
            </a:r>
            <a:r>
              <a:rPr lang="en-GB" dirty="0" smtClean="0">
                <a:latin typeface="+mj-lt"/>
                <a:ea typeface="Calibri" panose="020F0502020204030204" pitchFamily="34" charset="0"/>
                <a:cs typeface="Times New Roman" panose="02020603050405020304" pitchFamily="18" charset="0"/>
              </a:rPr>
              <a:t>usually strapped with </a:t>
            </a:r>
            <a:r>
              <a:rPr lang="en-GB" dirty="0">
                <a:latin typeface="+mj-lt"/>
                <a:ea typeface="Calibri" panose="020F0502020204030204" pitchFamily="34" charset="0"/>
                <a:cs typeface="Times New Roman" panose="02020603050405020304" pitchFamily="18" charset="0"/>
              </a:rPr>
              <a:t>a belt around the abdomen positioned over the fundus (top) of the uterus</a:t>
            </a:r>
            <a:r>
              <a:rPr lang="en-GB" dirty="0" smtClean="0">
                <a:latin typeface="+mj-lt"/>
                <a:ea typeface="Calibri" panose="020F0502020204030204" pitchFamily="34" charset="0"/>
                <a:cs typeface="Times New Roman" panose="02020603050405020304" pitchFamily="18" charset="0"/>
              </a:rPr>
              <a:t>. This indirectly records </a:t>
            </a:r>
            <a:r>
              <a:rPr lang="en-GB" dirty="0">
                <a:latin typeface="+mj-lt"/>
                <a:ea typeface="Calibri" panose="020F0502020204030204" pitchFamily="34" charset="0"/>
                <a:cs typeface="Times New Roman" panose="02020603050405020304" pitchFamily="18" charset="0"/>
              </a:rPr>
              <a:t>contractions through sensing changes in skin tension arising from the uterine muscular </a:t>
            </a:r>
            <a:r>
              <a:rPr lang="en-GB" dirty="0" smtClean="0">
                <a:latin typeface="+mj-lt"/>
                <a:ea typeface="Calibri" panose="020F0502020204030204" pitchFamily="34" charset="0"/>
                <a:cs typeface="Times New Roman" panose="02020603050405020304" pitchFamily="18" charset="0"/>
              </a:rPr>
              <a:t>activity.</a:t>
            </a:r>
            <a:endParaRPr lang="en-GB" dirty="0">
              <a:latin typeface="+mj-lt"/>
              <a:ea typeface="Calibri" panose="020F0502020204030204" pitchFamily="34" charset="0"/>
              <a:cs typeface="Times New Roman" panose="02020603050405020304" pitchFamily="18" charset="0"/>
            </a:endParaRPr>
          </a:p>
        </p:txBody>
      </p:sp>
      <p:grpSp>
        <p:nvGrpSpPr>
          <p:cNvPr id="4" name="Groep 3"/>
          <p:cNvGrpSpPr/>
          <p:nvPr/>
        </p:nvGrpSpPr>
        <p:grpSpPr>
          <a:xfrm>
            <a:off x="404403" y="2977501"/>
            <a:ext cx="11276924" cy="3356887"/>
            <a:chOff x="404403" y="2977501"/>
            <a:chExt cx="11276924" cy="3356887"/>
          </a:xfrm>
        </p:grpSpPr>
        <p:sp>
          <p:nvSpPr>
            <p:cNvPr id="21" name="Tekstvak 20"/>
            <p:cNvSpPr txBox="1"/>
            <p:nvPr/>
          </p:nvSpPr>
          <p:spPr>
            <a:xfrm>
              <a:off x="5423544" y="5261527"/>
              <a:ext cx="1333057" cy="646331"/>
            </a:xfrm>
            <a:prstGeom prst="rect">
              <a:avLst/>
            </a:prstGeom>
            <a:noFill/>
          </p:spPr>
          <p:txBody>
            <a:bodyPr wrap="none" rtlCol="0">
              <a:spAutoFit/>
            </a:bodyPr>
            <a:lstStyle/>
            <a:p>
              <a:r>
                <a:rPr lang="en-US" dirty="0" smtClean="0">
                  <a:latin typeface="+mj-lt"/>
                </a:rPr>
                <a:t>uterine </a:t>
              </a:r>
            </a:p>
            <a:p>
              <a:r>
                <a:rPr lang="en-US" dirty="0" smtClean="0">
                  <a:latin typeface="+mj-lt"/>
                </a:rPr>
                <a:t>contractions</a:t>
              </a:r>
              <a:endParaRPr lang="en-US" dirty="0">
                <a:latin typeface="+mj-lt"/>
              </a:endParaRPr>
            </a:p>
          </p:txBody>
        </p:sp>
        <p:grpSp>
          <p:nvGrpSpPr>
            <p:cNvPr id="3" name="Groep 2"/>
            <p:cNvGrpSpPr/>
            <p:nvPr/>
          </p:nvGrpSpPr>
          <p:grpSpPr>
            <a:xfrm>
              <a:off x="404403" y="2977501"/>
              <a:ext cx="11276924" cy="3356887"/>
              <a:chOff x="404403" y="2977501"/>
              <a:chExt cx="11276924" cy="3356887"/>
            </a:xfrm>
          </p:grpSpPr>
          <p:sp>
            <p:nvSpPr>
              <p:cNvPr id="18" name="Rechthoek 17"/>
              <p:cNvSpPr/>
              <p:nvPr/>
            </p:nvSpPr>
            <p:spPr>
              <a:xfrm>
                <a:off x="404403" y="2977501"/>
                <a:ext cx="6466496" cy="1574149"/>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During labour, it is important to have some indication of how labour is progressing, and to monitor the build-up of contractions, both in terms of frequency and strength. Such contractions have a powerful impact on the fetus. Therefore, fetal heart rate is measured simultaneously. </a:t>
                </a:r>
                <a:endParaRPr lang="en-GB" sz="2400" dirty="0">
                  <a:solidFill>
                    <a:srgbClr val="000000"/>
                  </a:solidFill>
                  <a:latin typeface="Calibri Light" panose="020F0302020204030204"/>
                  <a:ea typeface="Calibri" panose="020F0502020204030204" pitchFamily="34" charset="0"/>
                  <a:cs typeface="Times New Roman" panose="02020603050405020304" pitchFamily="18" charset="0"/>
                </a:endParaRPr>
              </a:p>
            </p:txBody>
          </p:sp>
          <p:pic>
            <p:nvPicPr>
              <p:cNvPr id="20" name="Afbeelding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704" y="4778784"/>
                <a:ext cx="4976363" cy="1429471"/>
              </a:xfrm>
              <a:prstGeom prst="rect">
                <a:avLst/>
              </a:prstGeom>
            </p:spPr>
          </p:pic>
          <p:pic>
            <p:nvPicPr>
              <p:cNvPr id="22" name="Afbeelding 21"/>
              <p:cNvPicPr>
                <a:picLocks noChangeAspect="1"/>
              </p:cNvPicPr>
              <p:nvPr/>
            </p:nvPicPr>
            <p:blipFill>
              <a:blip r:embed="rId3"/>
              <a:stretch>
                <a:fillRect/>
              </a:stretch>
            </p:blipFill>
            <p:spPr>
              <a:xfrm>
                <a:off x="7199824" y="3437467"/>
                <a:ext cx="4481503" cy="2896921"/>
              </a:xfrm>
              <a:prstGeom prst="rect">
                <a:avLst/>
              </a:prstGeom>
            </p:spPr>
          </p:pic>
        </p:grpSp>
      </p:grpSp>
      <p:pic>
        <p:nvPicPr>
          <p:cNvPr id="23" name="Afbeelding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88997" y="1478620"/>
            <a:ext cx="1854201" cy="1557529"/>
          </a:xfrm>
          <a:prstGeom prst="rect">
            <a:avLst/>
          </a:prstGeom>
        </p:spPr>
      </p:pic>
    </p:spTree>
    <p:extLst>
      <p:ext uri="{BB962C8B-B14F-4D97-AF65-F5344CB8AC3E}">
        <p14:creationId xmlns:p14="http://schemas.microsoft.com/office/powerpoint/2010/main" val="19054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10" name="Rechthoek 9"/>
          <p:cNvSpPr/>
          <p:nvPr/>
        </p:nvSpPr>
        <p:spPr>
          <a:xfrm>
            <a:off x="467703" y="2130736"/>
            <a:ext cx="2907885" cy="2759602"/>
          </a:xfrm>
          <a:prstGeom prst="rect">
            <a:avLst/>
          </a:prstGeom>
        </p:spPr>
        <p:txBody>
          <a:bodyPr wrap="square">
            <a:spAutoFit/>
          </a:bodyPr>
          <a:lstStyle/>
          <a:p>
            <a:pPr>
              <a:lnSpc>
                <a:spcPct val="107000"/>
              </a:lnSpc>
              <a:spcAft>
                <a:spcPts val="0"/>
              </a:spcAft>
            </a:pPr>
            <a:r>
              <a:rPr lang="en-GB" dirty="0">
                <a:latin typeface="+mj-lt"/>
                <a:ea typeface="Calibri" panose="020F0502020204030204" pitchFamily="34" charset="0"/>
                <a:cs typeface="Times New Roman" panose="02020603050405020304" pitchFamily="18" charset="0"/>
              </a:rPr>
              <a:t>During </a:t>
            </a:r>
            <a:r>
              <a:rPr lang="en-GB" dirty="0" smtClean="0">
                <a:latin typeface="+mj-lt"/>
                <a:ea typeface="Calibri" panose="020F0502020204030204" pitchFamily="34" charset="0"/>
                <a:cs typeface="Times New Roman" panose="02020603050405020304" pitchFamily="18" charset="0"/>
              </a:rPr>
              <a:t>(uterine) contractions </a:t>
            </a:r>
            <a:r>
              <a:rPr lang="en-GB" dirty="0">
                <a:latin typeface="+mj-lt"/>
                <a:ea typeface="Calibri" panose="020F0502020204030204" pitchFamily="34" charset="0"/>
                <a:cs typeface="Times New Roman" panose="02020603050405020304" pitchFamily="18" charset="0"/>
              </a:rPr>
              <a:t>the </a:t>
            </a:r>
            <a:r>
              <a:rPr lang="en-GB" dirty="0" smtClean="0">
                <a:latin typeface="+mj-lt"/>
                <a:ea typeface="Calibri" panose="020F0502020204030204" pitchFamily="34" charset="0"/>
                <a:cs typeface="Times New Roman" panose="02020603050405020304" pitchFamily="18" charset="0"/>
              </a:rPr>
              <a:t>heart rate </a:t>
            </a:r>
            <a:r>
              <a:rPr lang="en-GB" dirty="0">
                <a:latin typeface="+mj-lt"/>
                <a:ea typeface="Calibri" panose="020F0502020204030204" pitchFamily="34" charset="0"/>
                <a:cs typeface="Times New Roman" panose="02020603050405020304" pitchFamily="18" charset="0"/>
              </a:rPr>
              <a:t>will decrease and revert to previous levels after the end of the contraction. If there is </a:t>
            </a:r>
            <a:r>
              <a:rPr lang="en-GB" dirty="0" smtClean="0">
                <a:latin typeface="+mj-lt"/>
                <a:ea typeface="Calibri" panose="020F0502020204030204" pitchFamily="34" charset="0"/>
                <a:cs typeface="Times New Roman" panose="02020603050405020304" pitchFamily="18" charset="0"/>
              </a:rPr>
              <a:t>a delay </a:t>
            </a:r>
            <a:r>
              <a:rPr lang="en-GB" dirty="0">
                <a:latin typeface="+mj-lt"/>
                <a:ea typeface="Calibri" panose="020F0502020204030204" pitchFamily="34" charset="0"/>
                <a:cs typeface="Times New Roman" panose="02020603050405020304" pitchFamily="18" charset="0"/>
              </a:rPr>
              <a:t>in the heart rate returning to its previous level it can indicate that there is fetal distress.</a:t>
            </a:r>
            <a:endParaRPr lang="en-GB" dirty="0">
              <a:effectLst/>
              <a:latin typeface="+mj-lt"/>
              <a:ea typeface="Calibri" panose="020F0502020204030204" pitchFamily="34" charset="0"/>
              <a:cs typeface="Times New Roman" panose="02020603050405020304" pitchFamily="18" charset="0"/>
            </a:endParaRPr>
          </a:p>
        </p:txBody>
      </p:sp>
      <p:sp>
        <p:nvSpPr>
          <p:cNvPr id="16" name="Rechthoek 15"/>
          <p:cNvSpPr/>
          <p:nvPr/>
        </p:nvSpPr>
        <p:spPr>
          <a:xfrm>
            <a:off x="1278466" y="5798709"/>
            <a:ext cx="9956800" cy="369332"/>
          </a:xfrm>
          <a:prstGeom prst="rect">
            <a:avLst/>
          </a:prstGeom>
        </p:spPr>
        <p:txBody>
          <a:bodyPr wrap="square">
            <a:spAutoFit/>
          </a:bodyPr>
          <a:lstStyle/>
          <a:p>
            <a:r>
              <a:rPr lang="en-GB" dirty="0">
                <a:latin typeface="+mj-lt"/>
              </a:rPr>
              <a:t>In labour, pregnant women are typically monitored continuously </a:t>
            </a:r>
            <a:r>
              <a:rPr lang="en-GB" b="1" dirty="0">
                <a:solidFill>
                  <a:srgbClr val="7030A0"/>
                </a:solidFill>
                <a:latin typeface="+mj-lt"/>
              </a:rPr>
              <a:t>throughout labour, right up to delivery</a:t>
            </a:r>
            <a:r>
              <a:rPr lang="en-GB" dirty="0">
                <a:latin typeface="+mj-lt"/>
              </a:rPr>
              <a:t>. </a:t>
            </a:r>
            <a:endParaRPr lang="en-US" dirty="0">
              <a:latin typeface="+mj-lt"/>
            </a:endParaRPr>
          </a:p>
        </p:txBody>
      </p:sp>
      <p:pic>
        <p:nvPicPr>
          <p:cNvPr id="13" name="Afbeelding 12"/>
          <p:cNvPicPr>
            <a:picLocks noChangeAspect="1"/>
          </p:cNvPicPr>
          <p:nvPr/>
        </p:nvPicPr>
        <p:blipFill rotWithShape="1">
          <a:blip r:embed="rId2" cstate="screen">
            <a:extLst>
              <a:ext uri="{28A0092B-C50C-407E-A947-70E740481C1C}">
                <a14:useLocalDpi xmlns:a14="http://schemas.microsoft.com/office/drawing/2010/main"/>
              </a:ext>
            </a:extLst>
          </a:blip>
          <a:srcRect l="1606" t="7672" r="1919" b="14673"/>
          <a:stretch/>
        </p:blipFill>
        <p:spPr>
          <a:xfrm>
            <a:off x="6242162" y="1906263"/>
            <a:ext cx="5060837" cy="3055204"/>
          </a:xfrm>
          <a:prstGeom prst="rect">
            <a:avLst/>
          </a:prstGeom>
        </p:spPr>
      </p:pic>
      <p:cxnSp>
        <p:nvCxnSpPr>
          <p:cNvPr id="4" name="Rechte verbindingslijn met pijl 3"/>
          <p:cNvCxnSpPr/>
          <p:nvPr/>
        </p:nvCxnSpPr>
        <p:spPr>
          <a:xfrm>
            <a:off x="5935054" y="4695075"/>
            <a:ext cx="3071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4588980" y="4510409"/>
            <a:ext cx="1346074" cy="369332"/>
          </a:xfrm>
          <a:prstGeom prst="rect">
            <a:avLst/>
          </a:prstGeom>
          <a:noFill/>
        </p:spPr>
        <p:txBody>
          <a:bodyPr wrap="none" rtlCol="0">
            <a:spAutoFit/>
          </a:bodyPr>
          <a:lstStyle/>
          <a:p>
            <a:r>
              <a:rPr lang="en-GB" dirty="0" smtClean="0"/>
              <a:t>contractions</a:t>
            </a:r>
            <a:endParaRPr lang="en-GB" dirty="0"/>
          </a:p>
        </p:txBody>
      </p:sp>
      <p:sp>
        <p:nvSpPr>
          <p:cNvPr id="17" name="Tekstvak 16"/>
          <p:cNvSpPr txBox="1"/>
          <p:nvPr/>
        </p:nvSpPr>
        <p:spPr>
          <a:xfrm>
            <a:off x="4372744" y="2528290"/>
            <a:ext cx="1585755" cy="369332"/>
          </a:xfrm>
          <a:prstGeom prst="rect">
            <a:avLst/>
          </a:prstGeom>
          <a:noFill/>
        </p:spPr>
        <p:txBody>
          <a:bodyPr wrap="none" rtlCol="0">
            <a:spAutoFit/>
          </a:bodyPr>
          <a:lstStyle/>
          <a:p>
            <a:r>
              <a:rPr lang="en-GB" dirty="0" smtClean="0"/>
              <a:t>fetal heart rate</a:t>
            </a:r>
            <a:endParaRPr lang="en-GB" dirty="0"/>
          </a:p>
        </p:txBody>
      </p:sp>
      <p:cxnSp>
        <p:nvCxnSpPr>
          <p:cNvPr id="18" name="Rechte verbindingslijn met pijl 17"/>
          <p:cNvCxnSpPr/>
          <p:nvPr/>
        </p:nvCxnSpPr>
        <p:spPr>
          <a:xfrm>
            <a:off x="5901381" y="2745209"/>
            <a:ext cx="3071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6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3095" y="1566333"/>
            <a:ext cx="9016218" cy="4402667"/>
          </a:xfrm>
          <a:prstGeom prst="rect">
            <a:avLst/>
          </a:prstGeom>
        </p:spPr>
      </p:pic>
    </p:spTree>
    <p:extLst>
      <p:ext uri="{BB962C8B-B14F-4D97-AF65-F5344CB8AC3E}">
        <p14:creationId xmlns:p14="http://schemas.microsoft.com/office/powerpoint/2010/main" val="1641483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223617" y="889000"/>
            <a:ext cx="3649133" cy="668065"/>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1348" y="-11768"/>
            <a:ext cx="6009651" cy="6869768"/>
          </a:xfrm>
          <a:prstGeom prst="rect">
            <a:avLst/>
          </a:prstGeom>
        </p:spPr>
      </p:pic>
      <p:pic>
        <p:nvPicPr>
          <p:cNvPr id="5" name="Afbeelding 4"/>
          <p:cNvPicPr>
            <a:picLocks noChangeAspect="1"/>
          </p:cNvPicPr>
          <p:nvPr/>
        </p:nvPicPr>
        <p:blipFill rotWithShape="1">
          <a:blip r:embed="rId3"/>
          <a:srcRect l="32410" t="11157" r="31849" b="6475"/>
          <a:stretch/>
        </p:blipFill>
        <p:spPr>
          <a:xfrm>
            <a:off x="320854" y="2650067"/>
            <a:ext cx="2691057" cy="3488407"/>
          </a:xfrm>
          <a:prstGeom prst="rect">
            <a:avLst/>
          </a:prstGeom>
        </p:spPr>
      </p:pic>
      <p:sp>
        <p:nvSpPr>
          <p:cNvPr id="12" name="Tekstvak 11"/>
          <p:cNvSpPr txBox="1"/>
          <p:nvPr/>
        </p:nvSpPr>
        <p:spPr>
          <a:xfrm>
            <a:off x="948042" y="1734234"/>
            <a:ext cx="2200282" cy="369332"/>
          </a:xfrm>
          <a:prstGeom prst="rect">
            <a:avLst/>
          </a:prstGeom>
          <a:solidFill>
            <a:schemeClr val="bg2"/>
          </a:solidFill>
          <a:ln>
            <a:solidFill>
              <a:srgbClr val="7030A0"/>
            </a:solidFill>
          </a:ln>
        </p:spPr>
        <p:txBody>
          <a:bodyPr wrap="none" rtlCol="0">
            <a:spAutoFit/>
          </a:bodyPr>
          <a:lstStyle/>
          <a:p>
            <a:r>
              <a:rPr lang="en-US" dirty="0" smtClean="0">
                <a:latin typeface="+mj-lt"/>
              </a:rPr>
              <a:t>Find the Service Doc !</a:t>
            </a:r>
            <a:endParaRPr lang="en-US" dirty="0">
              <a:latin typeface="+mj-lt"/>
            </a:endParaRPr>
          </a:p>
        </p:txBody>
      </p:sp>
    </p:spTree>
    <p:extLst>
      <p:ext uri="{BB962C8B-B14F-4D97-AF65-F5344CB8AC3E}">
        <p14:creationId xmlns:p14="http://schemas.microsoft.com/office/powerpoint/2010/main" val="1457116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l="30688" t="23824" r="22098" b="15537"/>
          <a:stretch/>
        </p:blipFill>
        <p:spPr>
          <a:xfrm>
            <a:off x="6140875" y="9102"/>
            <a:ext cx="6036917" cy="4361365"/>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516149"/>
            <a:ext cx="4834467" cy="566465"/>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PCB boards (example)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pic>
        <p:nvPicPr>
          <p:cNvPr id="6" name="Afbeelding 5"/>
          <p:cNvPicPr>
            <a:picLocks noChangeAspect="1"/>
          </p:cNvPicPr>
          <p:nvPr/>
        </p:nvPicPr>
        <p:blipFill rotWithShape="1">
          <a:blip r:embed="rId3"/>
          <a:srcRect l="27006" t="13671" r="17511" b="18292"/>
          <a:stretch/>
        </p:blipFill>
        <p:spPr>
          <a:xfrm>
            <a:off x="223617" y="2094307"/>
            <a:ext cx="6100983" cy="4208270"/>
          </a:xfrm>
          <a:prstGeom prst="rect">
            <a:avLst/>
          </a:prstGeom>
        </p:spPr>
      </p:pic>
      <p:cxnSp>
        <p:nvCxnSpPr>
          <p:cNvPr id="9" name="Rechte verbindingslijn 8"/>
          <p:cNvCxnSpPr/>
          <p:nvPr/>
        </p:nvCxnSpPr>
        <p:spPr>
          <a:xfrm flipV="1">
            <a:off x="467704" y="1250935"/>
            <a:ext cx="5501296" cy="3390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9159333" y="4572688"/>
            <a:ext cx="1180195" cy="369332"/>
          </a:xfrm>
          <a:prstGeom prst="rect">
            <a:avLst/>
          </a:prstGeom>
          <a:noFill/>
        </p:spPr>
        <p:txBody>
          <a:bodyPr wrap="none" rtlCol="0">
            <a:spAutoFit/>
          </a:bodyPr>
          <a:lstStyle/>
          <a:p>
            <a:r>
              <a:rPr lang="en-US" dirty="0" smtClean="0">
                <a:latin typeface="+mj-lt"/>
              </a:rPr>
              <a:t>CPU Board</a:t>
            </a:r>
            <a:endParaRPr lang="en-US" dirty="0">
              <a:latin typeface="+mj-lt"/>
            </a:endParaRPr>
          </a:p>
        </p:txBody>
      </p:sp>
      <p:sp>
        <p:nvSpPr>
          <p:cNvPr id="12" name="Tekstvak 11"/>
          <p:cNvSpPr txBox="1"/>
          <p:nvPr/>
        </p:nvSpPr>
        <p:spPr>
          <a:xfrm>
            <a:off x="1786466" y="2276430"/>
            <a:ext cx="1687770" cy="369332"/>
          </a:xfrm>
          <a:prstGeom prst="rect">
            <a:avLst/>
          </a:prstGeom>
          <a:noFill/>
        </p:spPr>
        <p:txBody>
          <a:bodyPr wrap="none" rtlCol="0">
            <a:spAutoFit/>
          </a:bodyPr>
          <a:lstStyle/>
          <a:p>
            <a:r>
              <a:rPr lang="en-US" dirty="0" smtClean="0">
                <a:latin typeface="+mj-lt"/>
              </a:rPr>
              <a:t>Front End Board</a:t>
            </a:r>
            <a:endParaRPr lang="en-US" dirty="0">
              <a:latin typeface="+mj-lt"/>
            </a:endParaRPr>
          </a:p>
        </p:txBody>
      </p:sp>
    </p:spTree>
    <p:extLst>
      <p:ext uri="{BB962C8B-B14F-4D97-AF65-F5344CB8AC3E}">
        <p14:creationId xmlns:p14="http://schemas.microsoft.com/office/powerpoint/2010/main" val="53584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b="-946"/>
          <a:stretch/>
        </p:blipFill>
        <p:spPr>
          <a:xfrm>
            <a:off x="1082674" y="3428812"/>
            <a:ext cx="3160183" cy="2600825"/>
          </a:xfrm>
          <a:prstGeom prst="rect">
            <a:avLst/>
          </a:prstGeom>
        </p:spPr>
      </p:pic>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133" y="1529879"/>
            <a:ext cx="3133724" cy="1639020"/>
          </a:xfrm>
          <a:prstGeom prst="rect">
            <a:avLst/>
          </a:prstGeom>
        </p:spPr>
      </p:pic>
      <p:pic>
        <p:nvPicPr>
          <p:cNvPr id="9" name="Afbeelding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9387" y="1368270"/>
            <a:ext cx="5462095" cy="4683137"/>
          </a:xfrm>
          <a:prstGeom prst="rect">
            <a:avLst/>
          </a:prstGeom>
        </p:spPr>
      </p:pic>
    </p:spTree>
    <p:extLst>
      <p:ext uri="{BB962C8B-B14F-4D97-AF65-F5344CB8AC3E}">
        <p14:creationId xmlns:p14="http://schemas.microsoft.com/office/powerpoint/2010/main" val="261341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2725</TotalTime>
  <Words>1270</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Terugblik</vt:lpstr>
      <vt:lpstr>Foetal (heart) monitor</vt:lpstr>
      <vt:lpstr>Function</vt:lpstr>
      <vt:lpstr>Fetal heart rate with ultrasound Doppler technique</vt:lpstr>
      <vt:lpstr>Uterine contractions</vt:lpstr>
      <vt:lpstr>Use</vt:lpstr>
      <vt:lpstr>System diagram</vt:lpstr>
      <vt:lpstr>System diagram (example)</vt:lpstr>
      <vt:lpstr>PCB boards (example)</vt:lpstr>
      <vt:lpstr>Components</vt:lpstr>
      <vt:lpstr>troubleshooting: User Error</vt:lpstr>
      <vt:lpstr>troubleshooting: Other common faults</vt:lpstr>
      <vt:lpstr>Performance Check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235</cp:revision>
  <dcterms:created xsi:type="dcterms:W3CDTF">2014-11-03T16:21:19Z</dcterms:created>
  <dcterms:modified xsi:type="dcterms:W3CDTF">2020-03-18T13:51:27Z</dcterms:modified>
</cp:coreProperties>
</file>